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8" r:id="rId1"/>
  </p:sldMasterIdLst>
  <p:notesMasterIdLst>
    <p:notesMasterId r:id="rId42"/>
  </p:notesMasterIdLst>
  <p:sldIdLst>
    <p:sldId id="290" r:id="rId2"/>
    <p:sldId id="292" r:id="rId3"/>
    <p:sldId id="473" r:id="rId4"/>
    <p:sldId id="452" r:id="rId5"/>
    <p:sldId id="428" r:id="rId6"/>
    <p:sldId id="429" r:id="rId7"/>
    <p:sldId id="441" r:id="rId8"/>
    <p:sldId id="442" r:id="rId9"/>
    <p:sldId id="453" r:id="rId10"/>
    <p:sldId id="454" r:id="rId11"/>
    <p:sldId id="444" r:id="rId12"/>
    <p:sldId id="445" r:id="rId13"/>
    <p:sldId id="456" r:id="rId14"/>
    <p:sldId id="455" r:id="rId15"/>
    <p:sldId id="446" r:id="rId16"/>
    <p:sldId id="447" r:id="rId17"/>
    <p:sldId id="448" r:id="rId18"/>
    <p:sldId id="449" r:id="rId19"/>
    <p:sldId id="450" r:id="rId20"/>
    <p:sldId id="451" r:id="rId21"/>
    <p:sldId id="308" r:id="rId22"/>
    <p:sldId id="299" r:id="rId23"/>
    <p:sldId id="457" r:id="rId24"/>
    <p:sldId id="458" r:id="rId25"/>
    <p:sldId id="459" r:id="rId26"/>
    <p:sldId id="460" r:id="rId27"/>
    <p:sldId id="463" r:id="rId28"/>
    <p:sldId id="461" r:id="rId29"/>
    <p:sldId id="464" r:id="rId30"/>
    <p:sldId id="303" r:id="rId31"/>
    <p:sldId id="307" r:id="rId32"/>
    <p:sldId id="312" r:id="rId33"/>
    <p:sldId id="466" r:id="rId34"/>
    <p:sldId id="467" r:id="rId35"/>
    <p:sldId id="468" r:id="rId36"/>
    <p:sldId id="469" r:id="rId37"/>
    <p:sldId id="465" r:id="rId38"/>
    <p:sldId id="470" r:id="rId39"/>
    <p:sldId id="471" r:id="rId40"/>
    <p:sldId id="472" r:id="rId41"/>
  </p:sldIdLst>
  <p:sldSz cx="12192000" cy="6858000"/>
  <p:notesSz cx="6997700" cy="91948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FreightMicro Pro Book" panose="020B0604020202020204" charset="0"/>
      <p:regular r:id="rId47"/>
      <p:italic r:id="rId48"/>
    </p:embeddedFont>
    <p:embeddedFont>
      <p:font typeface="FreightMicro Pro Light" panose="020B0604020202020204" charset="0"/>
      <p:regular r:id="rId49"/>
      <p:bold r:id="rId50"/>
      <p:italic r:id="rId51"/>
      <p:boldItalic r:id="rId52"/>
    </p:embeddedFont>
    <p:embeddedFont>
      <p:font typeface="FreightMicro Pro Medium" panose="020B0604020202020204" charset="0"/>
      <p:regular r:id="rId53"/>
      <p:bold r:id="rId54"/>
      <p:italic r:id="rId55"/>
      <p:boldItalic r:id="rId56"/>
    </p:embeddedFont>
    <p:embeddedFont>
      <p:font typeface="FreightSans Pro Medium" panose="020B0604020202020204" charset="0"/>
      <p:regular r:id="rId57"/>
      <p:italic r:id="rId58"/>
    </p:embeddedFont>
    <p:embeddedFont>
      <p:font typeface="Open Sans ExtraBold" panose="020B0906030804020204" pitchFamily="34" charset="0"/>
      <p:bold r:id="rId59"/>
      <p:italic r:id="rId60"/>
      <p:boldItalic r:id="rId61"/>
    </p:embeddedFont>
    <p:embeddedFont>
      <p:font typeface="Open Sans Light" panose="020B0306030504020204" pitchFamily="34" charset="0"/>
      <p:regular r:id="rId62"/>
      <p: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Source Code Pro" panose="020B0509030403020204" pitchFamily="49" charset="0"/>
      <p:regular r:id="rId68"/>
      <p:bold r:id="rId69"/>
      <p:italic r:id="rId70"/>
      <p:boldItalic r:id="rId71"/>
    </p:embeddedFont>
    <p:embeddedFont>
      <p:font typeface="Source Code Pro Medium" panose="020B0509030403020204" pitchFamily="49" charset="0"/>
      <p:regular r:id="rId72"/>
      <p: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8"/>
    <p:restoredTop sz="94966"/>
  </p:normalViewPr>
  <p:slideViewPr>
    <p:cSldViewPr snapToGrid="0">
      <p:cViewPr varScale="1">
        <p:scale>
          <a:sx n="152" d="100"/>
          <a:sy n="152" d="100"/>
        </p:scale>
        <p:origin x="156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font" Target="fonts/font3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Medium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4722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reightSans Pro Medium" panose="02000606030000020004" pitchFamily="2" charset="0"/>
        <a:ea typeface="FreightSans Pro Medium" panose="02000606030000020004" pitchFamily="2" charset="0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8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15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8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8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19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4612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377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9919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5678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2223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90431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8286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34281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r>
              <a:rPr lang="en-US" sz="788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5392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69061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88001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3177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988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63834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Eric Kim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Eric Kim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812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5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3944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0055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692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5031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8451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11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515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390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roups.google.com/g/alt.folklore.computers/c/mpjS-h4jpD8/m/9DW_VQVLzpkJ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echspot.com/article/2024-anatomy-ra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my_list%20%3D%20%5B%5D%0Adef%20add_to_list%28lst%29%3A%0A%20%20%20%20lst.append%28'more!'%29%0A%20%20%20%20%23%20Be%20very%20careful%20about%20this!%0A%20%20%20%20return%20lst%0A%20%20%20%20%0Adef%20new_list%28lst%29%3A%0A%20%20%20%20lst%20%3D%20%5B%5D%0A%20%20%20%20lst.append%28'new!,%20oops!'%29%0A%20%20%20%20return%20lst%0A%20%20%20%20%0Aprint%28my_list%29%0Aadd_to_list%28my_list%29%0Aprint%28my_list%29%0Aadd_to_list%28my_list%29%0Anew_list%28my_list%29%0Aprint%28my_list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dtypes.html#list.sor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047021/overriding-in-python-iadd-method" TargetMode="External"/><Relationship Id="rId2" Type="http://schemas.openxmlformats.org/officeDocument/2006/relationships/hyperlink" Target="https://pythontutor.com/cp/composingprograms.html#code=def%20add_data_to_thing%28thing,%20data%29%3A%0A%20%20%20%20print%28f%22%2B%3D,%20Before%3A%20%7Bthing%7D%22%29%0A%20%20%20%20thing%20%2B%3D%20data%0A%20%20%20%20print%28f%22%2B%3D,%20After%3A%20%7Bthing%7D%22%29%0A%20%20%20%20return%20thing%0A%0Adef%20new_thing_with_data%28thing,%20data%29%3A%0A%20%20%20%20print%28f%22%3D,%20Before%3A%20%7Bthing%7D%22%29%0A%20%20%20%20thing%20%3D%20thing%20%2B%20data%0A%20%20%20%20print%28f%22%3D,%20After%3A%20%7Bthing%7D%22%29%0A%20%20%20%20return%20thing%0A%0Amy_list%20%3D%20%5B1,%202,%203%5D%0Aadd_data_to_thing%28my_list,%20%5B%204%5D%20%29%0A%0Alist_2%20%3D%20%5B10,%209,%208%5D%0Anew_thing_with_data%28list_2,%20%5B%207%20%5D%29%0A%23%20Note%20the%20assignment%20here!%0Alist_2%20%3D%20new_thing_with_data%28list_2,%20%5B%207%20%5D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make_counter%28%29%3A%0A%20%20%20%20my_state%20%3D%20%5B0%5D%0A%20%20%20%20def%20count_up%28%29%3A%0A%20%20%20%20%20%20%20%20my_state%5B0%5D%20%2B%3D%201%0A%20%20%20%20%20%20%20%20return%20my_state%5B0%5D%0A%20%20%20%20return%20count_up%0A%0Acounter%20%3D%20make_counter%28%29%0Aprint%28counter%28%29%29%0Aprint%28counter%28%29%29%0A&amp;cumulative=true&amp;curInstr=17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make_counter_v2%28%29%3A%0A%20%20%20%20my_state%20%3D%20%5B0%5D%0A%20%20%20%20def%20count_up%28%29%3A%0A%20%20%20%20%20%20%20%20my_state.append%28my_state%5B-1%5D%20%2B%201%29%0A%20%20%20%20%20%20%20%20return%20my_state%5B-1%5D%0A%20%20%20%20return%20count_up%0A%0Aprint%28make_counter_v2%28%29%28%29%29%0Aprint%28make_counter_v2%28%29%28%29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descope.com/courses/786589/assignments/4608442/review_grades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faq/programming.html#why-am-i-getting-an-unboundlocalerror-when-the-variable-has-a-value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a_global_var%20%3D%2042%0Adef%20fn2%28%29%3A%0A%20%20%20%20a_global_var%20%3D%209000%0A%0Aprint%28f%22Before%20fn2%28%29%3A%20%7Ba_global_var%7D%22%29%0Afn2%28%29%0Aprint%28f%22After%20fn2%28%29%3A%20%7Ba_global_var%7D%22%29%0A&amp;cumulative=true&amp;curInstr=7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s.extend%28t%29%0At%20%3D%200&amp;cumulative=true&amp;curInstr=0&amp;mode=display&amp;origin=composingprograms.js&amp;py=3&amp;rawInputLstJSON=%5B%5D" TargetMode="External"/><Relationship Id="rId2" Type="http://schemas.openxmlformats.org/officeDocument/2006/relationships/hyperlink" Target="http://pythontutor.com/composingprograms.html#code=s%20%3D%20%5B2,%203%5D%0At%20%3D%20%5B5,%206%5D%0As.append%284%29%0As.append%28t%29%0At%20%3D%200&amp;cumulative=true&amp;curInstr=5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t%20%3D%20s.pop%28%29&amp;cumulative=true&amp;curInstr=0&amp;mode=display&amp;origin=composingprograms.js&amp;py=3&amp;rawInputLstJSON=%5B%5D" TargetMode="External"/><Relationship Id="rId2" Type="http://schemas.openxmlformats.org/officeDocument/2006/relationships/hyperlink" Target="https://stackoverflow.com/questions/2347265/why-does-behave-unexpectedly-on-list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ythontutor.com/composingprograms.html#code=s%20%3D%20%5B6,%202,%204,%208,%204%5D%0As.remove%284%29&amp;cumulative=true&amp;curInstr=0&amp;mode=display&amp;origin=composingprograms.js&amp;py=3&amp;rawInputLstJSON=%5B%5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visualize.html%23code=x%20=%202%0Ay%20=%203%0Aprint(x+y)%0Ax%20=%204%0Aprint(x+y)&amp;cumulative=false&amp;curInstr=5&amp;heapPrimitives=nevernest&amp;mode=display&amp;origin=opt-frontend.js&amp;py=3&amp;rawInputLstJSON=%5B%5D&amp;textReferences=fal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pythontutor.com/visualize.html%23code=x%20=%20%5B1,%202,%203%5D%0Ay%20=%20x%0Aprint(y)%0Ax%5B1%5D%20=%2011%0Aprint(y)&amp;cumulative=false&amp;curInstr=5&amp;heapPrimitives=nevernest&amp;mode=display&amp;origin=opt-frontend.js&amp;py=3&amp;rawInputLstJSON=%5B%5D&amp;textReferences=false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omposingprograms.html#code=t%20%3D%20%281,%20%5B2,%203%5D%29%0At%5B1%5D%5B0%5D%20%3D%2099%0At%5B1%5D%5B1%5D%20%3D%20%22Problems%22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Lecture: </a:t>
            </a:r>
            <a:br>
              <a:rPr lang="en-US" dirty="0"/>
            </a:br>
            <a:r>
              <a:rPr lang="en-US" dirty="0"/>
              <a:t>Mutable Data</a:t>
            </a:r>
          </a:p>
        </p:txBody>
      </p:sp>
      <p:sp>
        <p:nvSpPr>
          <p:cNvPr id="2" name="Subtitle 5">
            <a:extLst>
              <a:ext uri="{FF2B5EF4-FFF2-40B4-BE49-F238E27FC236}">
                <a16:creationId xmlns:a16="http://schemas.microsoft.com/office/drawing/2014/main" id="{1D74DCCA-26B3-B1FB-08D3-A94D139F7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/>
          <a:p>
            <a:r>
              <a:rPr lang="en-US" dirty="0"/>
              <a:t>Week 3, Summer 2024. 7/2 (Tues)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6712BEE1-E638-3645-7E3B-90B308634BAD}"/>
              </a:ext>
            </a:extLst>
          </p:cNvPr>
          <p:cNvSpPr txBox="1">
            <a:spLocks/>
          </p:cNvSpPr>
          <p:nvPr/>
        </p:nvSpPr>
        <p:spPr bwMode="auto">
          <a:xfrm>
            <a:off x="10343786" y="6546039"/>
            <a:ext cx="1848214" cy="26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Tx/>
              <a:buNone/>
              <a:defRPr sz="3200" b="0" i="0" cap="none" baseline="0">
                <a:solidFill>
                  <a:schemeClr val="bg1"/>
                </a:solidFill>
                <a:latin typeface="FreightMicro Pro Book" panose="02000603020000020004" pitchFamily="2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89315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82192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650958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843835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ClrTx/>
            </a:pPr>
            <a:r>
              <a:rPr lang="en-US" sz="1000" dirty="0"/>
              <a:t>Rev1: 2024-07-02 11:45 am PST</a:t>
            </a:r>
          </a:p>
        </p:txBody>
      </p:sp>
    </p:spTree>
    <p:extLst>
      <p:ext uri="{BB962C8B-B14F-4D97-AF65-F5344CB8AC3E}">
        <p14:creationId xmlns:p14="http://schemas.microsoft.com/office/powerpoint/2010/main" val="25444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16EF-7619-9540-96F1-CE540800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vs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9F31-1BBA-2246-9549-58D5D2BFC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33" y="4676598"/>
            <a:ext cx="5219962" cy="1241272"/>
          </a:xfrm>
        </p:spPr>
        <p:txBody>
          <a:bodyPr/>
          <a:lstStyle/>
          <a:p>
            <a:r>
              <a:rPr lang="en-US" sz="2400" dirty="0"/>
              <a:t> lst1 and lst2 point to different objects, but have the same values</a:t>
            </a:r>
            <a:endParaRPr lang="en-US" sz="2400" b="1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9FAF51-3973-8629-558B-C9E9697C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68" y="1116741"/>
            <a:ext cx="8185264" cy="34331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6C6AD0-934F-41F4-4708-468FE8AF743D}"/>
              </a:ext>
            </a:extLst>
          </p:cNvPr>
          <p:cNvSpPr txBox="1">
            <a:spLocks/>
          </p:cNvSpPr>
          <p:nvPr/>
        </p:nvSpPr>
        <p:spPr bwMode="auto">
          <a:xfrm>
            <a:off x="6096000" y="4687651"/>
            <a:ext cx="5679792" cy="124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20548" indent="-120548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89315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82192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650958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843835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ClrTx/>
            </a:pPr>
            <a:r>
              <a:rPr lang="en-US" sz="2400" dirty="0"/>
              <a:t> lst1 and lst3 point to the same object (and, as a result, have the same values)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9A053-7751-C6F9-2815-0ACBCDF1EBA9}"/>
              </a:ext>
            </a:extLst>
          </p:cNvPr>
          <p:cNvSpPr txBox="1"/>
          <p:nvPr/>
        </p:nvSpPr>
        <p:spPr>
          <a:xfrm>
            <a:off x="580169" y="5625482"/>
            <a:ext cx="5219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=&gt; Equality (lst1 == lst2)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263B2-7C95-4F8A-C2FA-8F34A8D2D3A4}"/>
              </a:ext>
            </a:extLst>
          </p:cNvPr>
          <p:cNvSpPr txBox="1"/>
          <p:nvPr/>
        </p:nvSpPr>
        <p:spPr>
          <a:xfrm>
            <a:off x="6399227" y="5625481"/>
            <a:ext cx="5515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=&gt; Identity (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lst1 </a:t>
            </a:r>
            <a:r>
              <a:rPr lang="en-US" sz="32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32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lst3</a:t>
            </a:r>
            <a:r>
              <a:rPr lang="en-US" sz="32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957F2-5459-6CC0-2365-810759EE5A42}"/>
              </a:ext>
            </a:extLst>
          </p:cNvPr>
          <p:cNvSpPr txBox="1"/>
          <p:nvPr/>
        </p:nvSpPr>
        <p:spPr>
          <a:xfrm>
            <a:off x="1160341" y="6299901"/>
            <a:ext cx="232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Aka “Value equality”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5A690-F466-1E8D-510D-DA9421D74F58}"/>
              </a:ext>
            </a:extLst>
          </p:cNvPr>
          <p:cNvSpPr txBox="1"/>
          <p:nvPr/>
        </p:nvSpPr>
        <p:spPr>
          <a:xfrm>
            <a:off x="7070308" y="6237267"/>
            <a:ext cx="267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Aka “Identity equality”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91D97A1-36E6-84C8-76DC-4FDC91DF3462}"/>
              </a:ext>
            </a:extLst>
          </p:cNvPr>
          <p:cNvSpPr/>
          <p:nvPr/>
        </p:nvSpPr>
        <p:spPr bwMode="auto">
          <a:xfrm rot="18000000">
            <a:off x="10378187" y="6045680"/>
            <a:ext cx="411440" cy="796493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0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Copies, 'is' and '=='</a:t>
            </a:r>
            <a:endParaRPr lang="en-US" dirty="0"/>
          </a:p>
        </p:txBody>
      </p:sp>
      <p:sp>
        <p:nvSpPr>
          <p:cNvPr id="264" name="Google Shape;264;p24"/>
          <p:cNvSpPr/>
          <p:nvPr/>
        </p:nvSpPr>
        <p:spPr>
          <a:xfrm>
            <a:off x="496615" y="1131775"/>
            <a:ext cx="9540764" cy="480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Open Sans Light"/>
                <a:ea typeface="Source Code Pro" panose="020B0509030403020204" pitchFamily="49" charset="0"/>
                <a:cs typeface="Courier"/>
                <a:sym typeface="Courier"/>
              </a:rPr>
              <a:t>How do we know if two names (variables) are the same exact object? i.e. Will modifying one modify the other?</a:t>
            </a:r>
          </a:p>
          <a:p>
            <a:endParaRPr lang="en-US" sz="1800" dirty="0">
              <a:solidFill>
                <a:schemeClr val="dk1"/>
              </a:solidFill>
              <a:latin typeface="Open Sans Light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== [1, 2, 3, 4]  # Equal values?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[1, 2, 3, 4]  # same object?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 # assignment refers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# to same object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list(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)    # type constructors copy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 : ]     # so does slicing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1EC9B-9C6A-8566-57E3-98257FD4BCC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Identity and == vs 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60FB-B64F-8142-A0E9-6C7EBFBD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meaning of  </a:t>
            </a:r>
            <a:r>
              <a:rPr lang="en-US" dirty="0">
                <a:latin typeface="Source Code Pro" panose="020B0509030403020204" pitchFamily="49" charset="77"/>
              </a:rPr>
              <a:t>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63B-A090-A444-BE2A-4B078963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133083" cy="5257800"/>
          </a:xfrm>
        </p:spPr>
        <p:txBody>
          <a:bodyPr/>
          <a:lstStyle/>
          <a:p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How does Python implement the `is` operator?</a:t>
            </a:r>
          </a:p>
          <a:p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Intuitive (visual) answer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`a is b` is True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iff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`a` </a:t>
            </a: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points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to the same exact object as `b` points to.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8E1790-A1D3-FC45-88E0-3A797D93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808" y="2740622"/>
            <a:ext cx="7273062" cy="3050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E238B-834E-3459-61F0-10361D538921}"/>
              </a:ext>
            </a:extLst>
          </p:cNvPr>
          <p:cNvSpPr txBox="1"/>
          <p:nvPr/>
        </p:nvSpPr>
        <p:spPr>
          <a:xfrm>
            <a:off x="5889997" y="5585936"/>
            <a:ext cx="3689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lst2</a:t>
            </a:r>
          </a:p>
          <a:p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lst3</a:t>
            </a:r>
          </a:p>
          <a:p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3323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60FB-B64F-8142-A0E9-6C7EBFBD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meaning of  </a:t>
            </a:r>
            <a:r>
              <a:rPr lang="en-US" dirty="0">
                <a:latin typeface="Source Code Pro" panose="020B0509030403020204" pitchFamily="49" charset="77"/>
              </a:rPr>
              <a:t>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63B-A090-A444-BE2A-4B078963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133083" cy="1656906"/>
          </a:xfrm>
        </p:spPr>
        <p:txBody>
          <a:bodyPr/>
          <a:lstStyle/>
          <a:p>
            <a:r>
              <a: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How does Python implement the `is` operator?</a:t>
            </a: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Technical answer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`a is b` is True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iff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`a` points to the same </a:t>
            </a:r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memory address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as `b` points to.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E238B-834E-3459-61F0-10361D538921}"/>
              </a:ext>
            </a:extLst>
          </p:cNvPr>
          <p:cNvSpPr txBox="1"/>
          <p:nvPr/>
        </p:nvSpPr>
        <p:spPr>
          <a:xfrm>
            <a:off x="1267546" y="2780937"/>
            <a:ext cx="3689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= 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lst2 = 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lst3 = lst1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id(lst1)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1906951142144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id(lst2)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1906951128448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id(lst3)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1906951142144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F2173-8097-1051-5C58-8B6A37CD958F}"/>
              </a:ext>
            </a:extLst>
          </p:cNvPr>
          <p:cNvSpPr txBox="1"/>
          <p:nvPr/>
        </p:nvSpPr>
        <p:spPr>
          <a:xfrm>
            <a:off x="7151238" y="2876106"/>
            <a:ext cx="47359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lst2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lst1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lst3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id(lst1) == id(lst2)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id(lst1) == id(lst3)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89967E5-97EE-1395-25B7-F74F3089B939}"/>
              </a:ext>
            </a:extLst>
          </p:cNvPr>
          <p:cNvSpPr/>
          <p:nvPr/>
        </p:nvSpPr>
        <p:spPr bwMode="auto">
          <a:xfrm>
            <a:off x="3875164" y="4067503"/>
            <a:ext cx="321616" cy="2017987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47D1A-24CB-069E-7E0D-616FDCD3A240}"/>
              </a:ext>
            </a:extLst>
          </p:cNvPr>
          <p:cNvSpPr txBox="1"/>
          <p:nvPr/>
        </p:nvSpPr>
        <p:spPr>
          <a:xfrm>
            <a:off x="4313446" y="3997213"/>
            <a:ext cx="22450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These are memory addresses! </a:t>
            </a:r>
            <a:r>
              <a:rPr lang="en-US" sz="1800" dirty="0" err="1"/>
              <a:t>Eg</a:t>
            </a:r>
            <a:r>
              <a:rPr lang="en-US" sz="1800" dirty="0"/>
              <a:t> somewhere in your CPU RAM</a:t>
            </a:r>
          </a:p>
          <a:p>
            <a:endParaRPr lang="en-US" sz="1800" dirty="0"/>
          </a:p>
          <a:p>
            <a:r>
              <a:rPr lang="en-US" sz="1800" dirty="0"/>
              <a:t>Tip: think of RAM as a long array/list, and an address as an index into the list.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C2C107F-49E5-A13A-7D42-85BCB52E7C10}"/>
              </a:ext>
            </a:extLst>
          </p:cNvPr>
          <p:cNvSpPr/>
          <p:nvPr/>
        </p:nvSpPr>
        <p:spPr bwMode="auto">
          <a:xfrm rot="16200000">
            <a:off x="9453004" y="4481969"/>
            <a:ext cx="264860" cy="3165715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5C3DE-C81A-2EE5-6348-4E1149332B87}"/>
              </a:ext>
            </a:extLst>
          </p:cNvPr>
          <p:cNvSpPr txBox="1"/>
          <p:nvPr/>
        </p:nvSpPr>
        <p:spPr>
          <a:xfrm>
            <a:off x="7456038" y="6182900"/>
            <a:ext cx="4735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Thus, the `is` operator is actually comparing memory addresses behind the scenes.</a:t>
            </a:r>
          </a:p>
        </p:txBody>
      </p:sp>
    </p:spTree>
    <p:extLst>
      <p:ext uri="{BB962C8B-B14F-4D97-AF65-F5344CB8AC3E}">
        <p14:creationId xmlns:p14="http://schemas.microsoft.com/office/powerpoint/2010/main" val="242669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60FB-B64F-8142-A0E9-6C7EBFBD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`id()`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63B-A090-A444-BE2A-4B0789631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1" y="1066800"/>
            <a:ext cx="8337549" cy="52578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dirty="0"/>
              <a:t> In Python, each object has a function </a:t>
            </a:r>
            <a:r>
              <a:rPr lang="en-US" sz="2400" dirty="0">
                <a:latin typeface="Source Code Pro" panose="020B0509030403020204" pitchFamily="49" charset="77"/>
              </a:rPr>
              <a:t>id() </a:t>
            </a:r>
            <a:r>
              <a:rPr lang="en-US" sz="2400" dirty="0"/>
              <a:t>which returns its “</a:t>
            </a:r>
            <a:r>
              <a:rPr lang="en-US" sz="2400" b="1" dirty="0"/>
              <a:t>memory address</a:t>
            </a:r>
            <a:r>
              <a:rPr lang="en-US" sz="2400" dirty="0"/>
              <a:t>“</a:t>
            </a:r>
          </a:p>
          <a:p>
            <a:pPr>
              <a:spcBef>
                <a:spcPts val="200"/>
              </a:spcBef>
            </a:pPr>
            <a:r>
              <a:rPr lang="en-US" sz="2400" dirty="0"/>
              <a:t> CPU memory (random access memory, aka “RAM”)</a:t>
            </a:r>
          </a:p>
          <a:p>
            <a:pPr>
              <a:spcBef>
                <a:spcPts val="200"/>
              </a:spcBef>
            </a:pPr>
            <a:r>
              <a:rPr lang="en-US" sz="2400" dirty="0"/>
              <a:t> Example: In 2024, a </a:t>
            </a:r>
            <a:r>
              <a:rPr lang="en-US" sz="2400" dirty="0" err="1"/>
              <a:t>Macbook</a:t>
            </a:r>
            <a:r>
              <a:rPr lang="en-US" sz="2400" dirty="0"/>
              <a:t> Pro 14” has 8 GB - 36 GB CPU RAM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 Aside: GPU (graphical processing units) have their own separate GPU memory. State-of-the-art ML models (like ChatGPT, </a:t>
            </a:r>
            <a:r>
              <a:rPr lang="en-US" sz="1800" dirty="0" err="1"/>
              <a:t>etc</a:t>
            </a:r>
            <a:r>
              <a:rPr lang="en-US" sz="1800" dirty="0"/>
              <a:t>) are notoriously GPU-memory intensive</a:t>
            </a:r>
          </a:p>
          <a:p>
            <a:pPr>
              <a:spcBef>
                <a:spcPts val="200"/>
              </a:spcBef>
            </a:pPr>
            <a:endParaRPr lang="en-US" sz="2400" dirty="0"/>
          </a:p>
          <a:p>
            <a:pPr>
              <a:spcBef>
                <a:spcPts val="200"/>
              </a:spcBef>
            </a:pPr>
            <a:r>
              <a:rPr lang="en-US" sz="2400" dirty="0"/>
              <a:t> Bill Gates once said* in 1981 “</a:t>
            </a:r>
            <a:r>
              <a:rPr lang="en-US" sz="2400" b="0" i="0" dirty="0">
                <a:effectLst/>
                <a:latin typeface="Roboto" panose="020F0502020204030204" pitchFamily="2" charset="0"/>
              </a:rPr>
              <a:t>640K of memory should</a:t>
            </a:r>
            <a:br>
              <a:rPr lang="en-US" sz="2400" dirty="0"/>
            </a:br>
            <a:r>
              <a:rPr lang="en-US" sz="2400" b="0" i="0" dirty="0">
                <a:effectLst/>
                <a:latin typeface="Roboto" panose="020F0502020204030204" pitchFamily="2" charset="0"/>
              </a:rPr>
              <a:t>be enough for anybody.”</a:t>
            </a:r>
          </a:p>
          <a:p>
            <a:pPr lvl="1">
              <a:spcBef>
                <a:spcPts val="200"/>
              </a:spcBef>
            </a:pPr>
            <a:r>
              <a:rPr lang="en-US" sz="1200" dirty="0">
                <a:latin typeface="Roboto" panose="020F0502020204030204" pitchFamily="2" charset="0"/>
              </a:rPr>
              <a:t> * </a:t>
            </a:r>
            <a:r>
              <a:rPr lang="en-US" sz="1200" dirty="0">
                <a:hlinkClick r:id="rId2"/>
              </a:rPr>
              <a:t>Not actually true</a:t>
            </a:r>
            <a:r>
              <a:rPr lang="en-US" sz="1200" dirty="0"/>
              <a:t>, but it makes a funny story</a:t>
            </a:r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600" dirty="0"/>
              <a:t> Think this is cool? amazing?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 Related courses: CS61C (Architecture), CS162 (Operating Systems), CS164 (Programming Languages and Compilers)</a:t>
            </a:r>
          </a:p>
        </p:txBody>
      </p:sp>
      <p:pic>
        <p:nvPicPr>
          <p:cNvPr id="5" name="Picture 4" descr="A close-up of a computer motherboard&#10;&#10;Description automatically generated">
            <a:extLst>
              <a:ext uri="{FF2B5EF4-FFF2-40B4-BE49-F238E27FC236}">
                <a16:creationId xmlns:a16="http://schemas.microsoft.com/office/drawing/2014/main" id="{FCF6AB0D-39CE-EA6D-A77E-BCE9853F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4435907"/>
            <a:ext cx="3158006" cy="2101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32ABA-17FE-5324-2051-88B8EDF7CE56}"/>
              </a:ext>
            </a:extLst>
          </p:cNvPr>
          <p:cNvSpPr txBox="1"/>
          <p:nvPr/>
        </p:nvSpPr>
        <p:spPr>
          <a:xfrm>
            <a:off x="8778240" y="6543723"/>
            <a:ext cx="3737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Credit: </a:t>
            </a:r>
            <a:r>
              <a:rPr lang="en-US" sz="800" dirty="0">
                <a:hlinkClick r:id="rId4"/>
              </a:rPr>
              <a:t>https://www.techspot.com/article/2024-anatomy-ram/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9976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Passing Data Into Functions</a:t>
            </a:r>
          </a:p>
        </p:txBody>
      </p:sp>
    </p:spTree>
    <p:extLst>
      <p:ext uri="{BB962C8B-B14F-4D97-AF65-F5344CB8AC3E}">
        <p14:creationId xmlns:p14="http://schemas.microsoft.com/office/powerpoint/2010/main" val="19081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AB71-793D-2F4B-8B5F-00F590B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E1DD-13C3-304F-8084-E501B64CC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Passing in a mutable object in a function in Python lets you modify that object</a:t>
            </a:r>
          </a:p>
          <a:p>
            <a:r>
              <a:rPr lang="en-US" dirty="0"/>
              <a:t> Immutable objects don't change when passed in as an argument</a:t>
            </a:r>
          </a:p>
          <a:p>
            <a:r>
              <a:rPr lang="en-US" dirty="0"/>
              <a:t> Making a new name doesn't affect the value outside the function</a:t>
            </a:r>
          </a:p>
          <a:p>
            <a:r>
              <a:rPr lang="en-US" dirty="0"/>
              <a:t> Modifying mutable data </a:t>
            </a:r>
            <a:r>
              <a:rPr lang="en-US" b="1" dirty="0"/>
              <a:t>does</a:t>
            </a:r>
            <a:r>
              <a:rPr lang="en-US" dirty="0"/>
              <a:t> modify the values in the parent frame. </a:t>
            </a:r>
          </a:p>
        </p:txBody>
      </p:sp>
    </p:spTree>
    <p:extLst>
      <p:ext uri="{BB962C8B-B14F-4D97-AF65-F5344CB8AC3E}">
        <p14:creationId xmlns:p14="http://schemas.microsoft.com/office/powerpoint/2010/main" val="129470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E2CD-3D14-BB47-87EB-B47E3825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570C2-BB9C-4D44-B257-FA5720195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reightSans Pro Medium" panose="02000606030000020004" pitchFamily="2" charset="0"/>
              </a:rPr>
              <a:t>Functions can mutate objects passed in as an argument</a:t>
            </a:r>
          </a:p>
          <a:p>
            <a:r>
              <a:rPr lang="en-US" sz="2400" dirty="0">
                <a:latin typeface="FreightSans Pro Medium" panose="02000606030000020004" pitchFamily="2" charset="0"/>
              </a:rPr>
              <a:t>Declaring a new variable with the same name as an argument only exists within the scope of our function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You can think of this as creating a new name, in the same way as redefining a variable.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This will </a:t>
            </a:r>
            <a:r>
              <a:rPr lang="en-US" sz="2400" b="1" dirty="0">
                <a:latin typeface="FreightSans Pro Medium" panose="02000606030000020004" pitchFamily="2" charset="0"/>
              </a:rPr>
              <a:t>not</a:t>
            </a:r>
            <a:r>
              <a:rPr lang="en-US" sz="2400" dirty="0">
                <a:latin typeface="FreightSans Pro Medium" panose="02000606030000020004" pitchFamily="2" charset="0"/>
              </a:rPr>
              <a:t> modify the data outside the function, even for mutable objects.</a:t>
            </a:r>
          </a:p>
          <a:p>
            <a:r>
              <a:rPr lang="en-US" sz="2400" b="1" dirty="0">
                <a:latin typeface="FreightSans Pro Medium" panose="02000606030000020004" pitchFamily="2" charset="0"/>
              </a:rPr>
              <a:t> BUT</a:t>
            </a:r>
            <a:r>
              <a:rPr lang="en-US" sz="2400" dirty="0">
                <a:latin typeface="FreightSans Pro Medium" panose="02000606030000020004" pitchFamily="2" charset="0"/>
              </a:rPr>
              <a:t> 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can still directly modify the object passed in…even though it was created in some other frame or environment.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directly call methods on that object.</a:t>
            </a:r>
          </a:p>
          <a:p>
            <a:r>
              <a:rPr lang="en-US" sz="2400" dirty="0">
                <a:latin typeface="FreightSans Pro Medium" panose="02000606030000020004" pitchFamily="2" charset="0"/>
                <a:hlinkClick r:id="rId2"/>
              </a:rPr>
              <a:t>View Python Tutor</a:t>
            </a:r>
            <a:endParaRPr lang="en-US" sz="2400" dirty="0">
              <a:latin typeface="FreightSans Pro Medium" panose="02000606030000020004" pitchFamily="2" charset="0"/>
            </a:endParaRPr>
          </a:p>
          <a:p>
            <a:endParaRPr lang="en-US" sz="2400" dirty="0">
              <a:latin typeface="FreightSans Pro Medium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7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E38F-0317-AC71-12D3-1E8912D0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Python: What should we return?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F6A3-D2AA-3619-9BCD-6CDB98E9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66800"/>
            <a:ext cx="10103069" cy="5257800"/>
          </a:xfrm>
        </p:spPr>
        <p:txBody>
          <a:bodyPr/>
          <a:lstStyle/>
          <a:p>
            <a:r>
              <a:rPr lang="en-US" sz="2600" dirty="0"/>
              <a:t>Why do some functions return </a:t>
            </a:r>
            <a:r>
              <a:rPr lang="en-US" sz="2600" dirty="0">
                <a:latin typeface="Source Code Pro" panose="020B0509030403020204" pitchFamily="49" charset="77"/>
              </a:rPr>
              <a:t>None</a:t>
            </a:r>
            <a:r>
              <a:rPr lang="en-US" sz="2600" dirty="0"/>
              <a:t>?</a:t>
            </a:r>
          </a:p>
          <a:p>
            <a:r>
              <a:rPr lang="en-US" sz="2600" dirty="0"/>
              <a:t>Why do some functions return a value?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Convention</a:t>
            </a:r>
            <a:r>
              <a:rPr lang="en-US" sz="2600" dirty="0"/>
              <a:t>: Functions that mutate an argument </a:t>
            </a:r>
            <a:r>
              <a:rPr lang="en-US" sz="2600" b="1" dirty="0"/>
              <a:t>usually</a:t>
            </a:r>
            <a:r>
              <a:rPr lang="en-US" sz="2600" dirty="0"/>
              <a:t> return None!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C88C / 61A / Data Science View: Avoid mutating data unless it's necessary!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Mutations are useful, but can get confusing quickly. This is why we focus on </a:t>
            </a:r>
            <a:r>
              <a:rPr lang="en-US" sz="2600" i="1" dirty="0"/>
              <a:t>functional programming </a:t>
            </a:r>
            <a:r>
              <a:rPr lang="en-US" sz="2600" dirty="0"/>
              <a:t> - map, filter, reduce, list comprehensions, etc. </a:t>
            </a:r>
          </a:p>
        </p:txBody>
      </p:sp>
    </p:spTree>
    <p:extLst>
      <p:ext uri="{BB962C8B-B14F-4D97-AF65-F5344CB8AC3E}">
        <p14:creationId xmlns:p14="http://schemas.microsoft.com/office/powerpoint/2010/main" val="354239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92B3-6CB7-DF32-280B-6981EB62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that Mutate vs Return New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5749-47F2-D7BB-9996-BE3BF95E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Lists:</a:t>
            </a:r>
          </a:p>
          <a:p>
            <a:pPr lvl="1"/>
            <a:r>
              <a:rPr lang="en-US" dirty="0"/>
              <a:t> sorted(list) – returns a new list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list.sort</a:t>
            </a:r>
            <a:r>
              <a:rPr lang="en-US" dirty="0"/>
              <a:t>() – modifies the list, </a:t>
            </a:r>
            <a:r>
              <a:rPr lang="en-US" b="1" dirty="0"/>
              <a:t>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list.append</a:t>
            </a:r>
            <a:r>
              <a:rPr lang="en-US" dirty="0"/>
              <a:t>() – modifies the list, </a:t>
            </a:r>
            <a:r>
              <a:rPr lang="en-US" b="1" dirty="0"/>
              <a:t>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list.extend</a:t>
            </a:r>
            <a:r>
              <a:rPr lang="en-US" dirty="0"/>
              <a:t>() – modifies the list, </a:t>
            </a:r>
            <a:r>
              <a:rPr lang="en-US" b="1" dirty="0"/>
              <a:t>returns None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1FD78-3C8F-B90E-C1DE-EAFAFAEDF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506310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A98DFAF-3991-0FED-AF9B-083CB52161F9}"/>
              </a:ext>
            </a:extLst>
          </p:cNvPr>
          <p:cNvSpPr/>
          <p:nvPr/>
        </p:nvSpPr>
        <p:spPr bwMode="auto">
          <a:xfrm>
            <a:off x="8425092" y="2251316"/>
            <a:ext cx="296392" cy="1500877"/>
          </a:xfrm>
          <a:prstGeom prst="righ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93530-AF11-7C01-84EE-E64AE780FDC7}"/>
              </a:ext>
            </a:extLst>
          </p:cNvPr>
          <p:cNvSpPr txBox="1"/>
          <p:nvPr/>
        </p:nvSpPr>
        <p:spPr>
          <a:xfrm>
            <a:off x="8928012" y="1708981"/>
            <a:ext cx="27305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fact that these return None are a strong hint that these functions mutate the object (“in place” modification”)</a:t>
            </a:r>
          </a:p>
          <a:p>
            <a:endParaRPr lang="en-US" sz="2400" dirty="0"/>
          </a:p>
          <a:p>
            <a:r>
              <a:rPr lang="en-US" sz="2400" dirty="0"/>
              <a:t>How to be sure? Read the </a:t>
            </a:r>
            <a:r>
              <a:rPr lang="en-US" sz="2400" dirty="0">
                <a:hlinkClick r:id="rId2"/>
              </a:rPr>
              <a:t>function documentation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379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HW04, Lab04 released today (Due: 7/8) (+2 days due to holiday)</a:t>
            </a:r>
          </a:p>
          <a:p>
            <a:r>
              <a:rPr lang="en-US" sz="2400" dirty="0"/>
              <a:t> Project01 (“Maps”) will be released on Wednesday</a:t>
            </a:r>
          </a:p>
          <a:p>
            <a:pPr lvl="1"/>
            <a:r>
              <a:rPr lang="en-US" sz="2400" dirty="0"/>
              <a:t> Partner project (though you can solo it if you’d prefer)</a:t>
            </a:r>
          </a:p>
          <a:p>
            <a:r>
              <a:rPr lang="en-US" sz="2400" dirty="0"/>
              <a:t> Holiday: no lecture/labs/OH on Thursday (July 4th)</a:t>
            </a:r>
          </a:p>
          <a:p>
            <a:r>
              <a:rPr lang="en-US" sz="2400" dirty="0"/>
              <a:t> </a:t>
            </a:r>
            <a:r>
              <a:rPr lang="en-US" sz="2400" b="1" dirty="0"/>
              <a:t>Midterm</a:t>
            </a:r>
            <a:r>
              <a:rPr lang="en-US" sz="2400" dirty="0"/>
              <a:t>: Wednesday, July 17th 3PM – 5PM PST (Zoom)</a:t>
            </a:r>
          </a:p>
          <a:p>
            <a:pPr lvl="1"/>
            <a:r>
              <a:rPr lang="en-US" sz="2400" dirty="0"/>
              <a:t> Alternate exam times: we’ll contact you all </a:t>
            </a:r>
            <a:r>
              <a:rPr lang="en-US" sz="2400" b="1" dirty="0"/>
              <a:t>very soon</a:t>
            </a:r>
            <a:r>
              <a:rPr lang="en-US" sz="2400" dirty="0"/>
              <a:t> with a form/poll to schedule alternate exam times.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9680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FD43-B1D6-6546-AAAA-31EF4411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Gotcha's: a += b and a = a +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D35FC-3C31-112A-9CEC-39D6D40F4C28}"/>
              </a:ext>
            </a:extLst>
          </p:cNvPr>
          <p:cNvSpPr txBox="1"/>
          <p:nvPr/>
        </p:nvSpPr>
        <p:spPr>
          <a:xfrm>
            <a:off x="533400" y="1051034"/>
            <a:ext cx="8387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Sometimes similar </a:t>
            </a:r>
            <a:r>
              <a:rPr lang="en-US" sz="2000" i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looking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operations have very different results!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Hint: = always binds (or re-binds) a value to a name.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Python Tutor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2646C-AC5F-2338-1C02-BE0BCABF3A36}"/>
              </a:ext>
            </a:extLst>
          </p:cNvPr>
          <p:cNvSpPr txBox="1"/>
          <p:nvPr/>
        </p:nvSpPr>
        <p:spPr>
          <a:xfrm>
            <a:off x="7138627" y="2541401"/>
            <a:ext cx="4433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Main takeaway:</a:t>
            </a:r>
          </a:p>
          <a:p>
            <a:r>
              <a:rPr lang="en-US" sz="2400" dirty="0"/>
              <a:t>For lists, the `</a:t>
            </a:r>
            <a:r>
              <a:rPr lang="en-US" sz="2400" dirty="0" err="1"/>
              <a:t>lst</a:t>
            </a:r>
            <a:r>
              <a:rPr lang="en-US" sz="2400" dirty="0"/>
              <a:t> += thing` operator is NOT the same as `</a:t>
            </a:r>
            <a:r>
              <a:rPr lang="en-US" sz="2400" dirty="0" err="1"/>
              <a:t>lst</a:t>
            </a:r>
            <a:r>
              <a:rPr lang="en-US" sz="2400" dirty="0"/>
              <a:t> = </a:t>
            </a:r>
            <a:r>
              <a:rPr lang="en-US" sz="2400" dirty="0" err="1"/>
              <a:t>lst</a:t>
            </a:r>
            <a:r>
              <a:rPr lang="en-US" sz="2400" dirty="0"/>
              <a:t> + thing`.</a:t>
            </a:r>
          </a:p>
          <a:p>
            <a:endParaRPr lang="en-US" sz="2400" dirty="0"/>
          </a:p>
          <a:p>
            <a:r>
              <a:rPr lang="en-US" sz="2400" dirty="0"/>
              <a:t>Instead, list’s `+=` operator is an in-place modification of the LHS.</a:t>
            </a:r>
          </a:p>
          <a:p>
            <a:endParaRPr lang="en-US" sz="2400" dirty="0"/>
          </a:p>
          <a:p>
            <a:r>
              <a:rPr lang="en-US" sz="1200" dirty="0"/>
              <a:t>Tip: `</a:t>
            </a:r>
            <a:r>
              <a:rPr lang="en-US" sz="1200" dirty="0" err="1"/>
              <a:t>lst</a:t>
            </a:r>
            <a:r>
              <a:rPr lang="en-US" sz="1200" dirty="0"/>
              <a:t> += thing` calls the </a:t>
            </a:r>
            <a:r>
              <a:rPr lang="en-US" sz="1200" dirty="0">
                <a:hlinkClick r:id="rId3"/>
              </a:rPr>
              <a:t>list.__</a:t>
            </a:r>
            <a:r>
              <a:rPr lang="en-US" sz="1200" dirty="0" err="1">
                <a:hlinkClick r:id="rId3"/>
              </a:rPr>
              <a:t>iadd</a:t>
            </a:r>
            <a:r>
              <a:rPr lang="en-US" sz="1200" dirty="0">
                <a:hlinkClick r:id="rId3"/>
              </a:rPr>
              <a:t>__()</a:t>
            </a:r>
            <a:r>
              <a:rPr lang="en-US" sz="1200" dirty="0"/>
              <a:t> function, which performs the in-place modification.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D71FC-5039-D07F-82EE-8DFC7B95BBF9}"/>
              </a:ext>
            </a:extLst>
          </p:cNvPr>
          <p:cNvSpPr txBox="1"/>
          <p:nvPr/>
        </p:nvSpPr>
        <p:spPr>
          <a:xfrm>
            <a:off x="533399" y="2449068"/>
            <a:ext cx="6031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add_data_to_thing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(thing, data):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print(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"+=, Before: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{thing}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thing += data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print(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"+=, After: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{thing}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thing</a:t>
            </a:r>
          </a:p>
          <a:p>
            <a:b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new_thing_with_data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(thing, data):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print(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"=, Before: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{thing}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thing = thing + data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print(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"=, After: 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{thing}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thing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850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Mutable Functions</a:t>
            </a:r>
          </a:p>
        </p:txBody>
      </p:sp>
    </p:spTree>
    <p:extLst>
      <p:ext uri="{BB962C8B-B14F-4D97-AF65-F5344CB8AC3E}">
        <p14:creationId xmlns:p14="http://schemas.microsoft.com/office/powerpoint/2010/main" val="30722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Remember: Each function gets its own new frame</a:t>
            </a:r>
          </a:p>
          <a:p>
            <a:r>
              <a:rPr lang="en-US" dirty="0"/>
              <a:t> Inner functions can access data in the parent environment</a:t>
            </a:r>
          </a:p>
          <a:p>
            <a:r>
              <a:rPr lang="en-US" dirty="0"/>
              <a:t> Use an inner function along with a mutable data type to capture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81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Applying everything we’ve learned, we’re now ready to implement a Counter function</a:t>
            </a:r>
          </a:p>
          <a:p>
            <a:r>
              <a:rPr lang="en-US" dirty="0"/>
              <a:t> It will “remember” its state, and each time we call it, will increment its internal counter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46234" y="3177278"/>
            <a:ext cx="4954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Desired usage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6318819" y="3247697"/>
            <a:ext cx="53161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IMPLEMENT ME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pass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93E5-32B0-593B-7F45-9C3B73341412}"/>
              </a:ext>
            </a:extLst>
          </p:cNvPr>
          <p:cNvSpPr txBox="1"/>
          <p:nvPr/>
        </p:nvSpPr>
        <p:spPr>
          <a:xfrm>
            <a:off x="6262063" y="5448562"/>
            <a:ext cx="610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Question</a:t>
            </a:r>
            <a:r>
              <a:rPr lang="en-US" sz="2400" dirty="0"/>
              <a:t>: how to finish the `</a:t>
            </a:r>
            <a:r>
              <a:rPr lang="en-US" sz="2400" dirty="0" err="1"/>
              <a:t>make_counter</a:t>
            </a:r>
            <a:r>
              <a:rPr lang="en-US" sz="2400" dirty="0"/>
              <a:t>()` definition?</a:t>
            </a:r>
          </a:p>
        </p:txBody>
      </p:sp>
    </p:spTree>
    <p:extLst>
      <p:ext uri="{BB962C8B-B14F-4D97-AF65-F5344CB8AC3E}">
        <p14:creationId xmlns:p14="http://schemas.microsoft.com/office/powerpoint/2010/main" val="405508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Applying everything we’ve learned, we’re now ready to implement a Counter function</a:t>
            </a:r>
          </a:p>
          <a:p>
            <a:r>
              <a:rPr lang="en-US" dirty="0"/>
              <a:t> It will “remember” its state, and each time we call it, will increment its internal counter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46234" y="3177278"/>
            <a:ext cx="4954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Desired usage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6285711" y="3216254"/>
            <a:ext cx="624314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+= </a:t>
            </a:r>
            <a:r>
              <a:rPr lang="en-US" sz="2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E37D7-1AD2-DD07-61FF-84DB4C605E58}"/>
              </a:ext>
            </a:extLst>
          </p:cNvPr>
          <p:cNvSpPr txBox="1"/>
          <p:nvPr/>
        </p:nvSpPr>
        <p:spPr>
          <a:xfrm>
            <a:off x="6285711" y="5791200"/>
            <a:ext cx="443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Python Tutor link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E667E-47C1-3089-864E-DE44186C0CA3}"/>
              </a:ext>
            </a:extLst>
          </p:cNvPr>
          <p:cNvSpPr txBox="1"/>
          <p:nvPr/>
        </p:nvSpPr>
        <p:spPr>
          <a:xfrm>
            <a:off x="6565900" y="6243442"/>
            <a:ext cx="448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Tip: step through the Python Tutor visualization to see what’s going on!</a:t>
            </a:r>
          </a:p>
        </p:txBody>
      </p:sp>
    </p:spTree>
    <p:extLst>
      <p:ext uri="{BB962C8B-B14F-4D97-AF65-F5344CB8AC3E}">
        <p14:creationId xmlns:p14="http://schemas.microsoft.com/office/powerpoint/2010/main" val="17101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 alternate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182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 alternate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DF825-8B8E-B421-B818-A9F0DEAC9A89}"/>
              </a:ext>
            </a:extLst>
          </p:cNvPr>
          <p:cNvSpPr txBox="1"/>
          <p:nvPr/>
        </p:nvSpPr>
        <p:spPr>
          <a:xfrm>
            <a:off x="649539" y="4617869"/>
            <a:ext cx="841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works! Hooray.</a:t>
            </a:r>
          </a:p>
          <a:p>
            <a:endParaRPr lang="en-US" sz="2400" dirty="0"/>
          </a:p>
          <a:p>
            <a:r>
              <a:rPr lang="en-US" sz="2400" b="1" dirty="0">
                <a:highlight>
                  <a:srgbClr val="FFFF00"/>
                </a:highlight>
              </a:rPr>
              <a:t>Question</a:t>
            </a:r>
            <a:r>
              <a:rPr lang="en-US" sz="2400" dirty="0"/>
              <a:t>: what is one downside to this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4238965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 alternate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make_counter_v2()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make_counter_v2():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DF825-8B8E-B421-B818-A9F0DEAC9A89}"/>
              </a:ext>
            </a:extLst>
          </p:cNvPr>
          <p:cNvSpPr txBox="1"/>
          <p:nvPr/>
        </p:nvSpPr>
        <p:spPr>
          <a:xfrm>
            <a:off x="533399" y="4329951"/>
            <a:ext cx="11391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works! Hooray.</a:t>
            </a:r>
          </a:p>
          <a:p>
            <a:endParaRPr lang="en-US" sz="2400" dirty="0"/>
          </a:p>
          <a:p>
            <a:r>
              <a:rPr lang="en-US" sz="2400" b="1" dirty="0"/>
              <a:t>Question</a:t>
            </a:r>
            <a:r>
              <a:rPr lang="en-US" sz="2400" dirty="0"/>
              <a:t>: what is one downside to this implementation?</a:t>
            </a:r>
          </a:p>
          <a:p>
            <a:r>
              <a:rPr lang="en-US" sz="2400" b="1" dirty="0"/>
              <a:t>Answer</a:t>
            </a:r>
            <a:r>
              <a:rPr lang="en-US" sz="2400" dirty="0"/>
              <a:t>: the `</a:t>
            </a:r>
            <a:r>
              <a:rPr lang="en-US" sz="2400" dirty="0" err="1"/>
              <a:t>my_state</a:t>
            </a:r>
            <a:r>
              <a:rPr lang="en-US" sz="2400" dirty="0"/>
              <a:t>` list will grow for each call. If we call it many times, the memory usage may grow too high and crash the machine (“CPU out of memory”).</a:t>
            </a:r>
          </a:p>
        </p:txBody>
      </p:sp>
    </p:spTree>
    <p:extLst>
      <p:ext uri="{BB962C8B-B14F-4D97-AF65-F5344CB8AC3E}">
        <p14:creationId xmlns:p14="http://schemas.microsoft.com/office/powerpoint/2010/main" val="2177385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With the same implementation,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make_counter_v2()()</a:t>
            </a:r>
          </a:p>
          <a:p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make_counter_v2()()</a:t>
            </a:r>
          </a:p>
          <a:p>
            <a:r>
              <a:rPr lang="en-US" sz="2000" dirty="0"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make_counter_v2():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72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a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With the same implementation,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make_counter_v2()()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1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make_counter_v2()()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make_counter_v2():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[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my_state.append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[-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DF825-8B8E-B421-B818-A9F0DEAC9A89}"/>
              </a:ext>
            </a:extLst>
          </p:cNvPr>
          <p:cNvSpPr txBox="1"/>
          <p:nvPr/>
        </p:nvSpPr>
        <p:spPr>
          <a:xfrm>
            <a:off x="533399" y="4329951"/>
            <a:ext cx="11391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doesn’t work! Gasp.</a:t>
            </a:r>
          </a:p>
          <a:p>
            <a:endParaRPr lang="en-US" sz="2400" dirty="0"/>
          </a:p>
          <a:p>
            <a:r>
              <a:rPr lang="en-US" sz="2400" b="1" dirty="0"/>
              <a:t>Root cause</a:t>
            </a:r>
            <a:r>
              <a:rPr lang="en-US" sz="2400" dirty="0"/>
              <a:t>: each call to `make_counter_v2()` creates a NEW `</a:t>
            </a:r>
            <a:r>
              <a:rPr lang="en-US" sz="2400" dirty="0" err="1"/>
              <a:t>count_up</a:t>
            </a:r>
            <a:r>
              <a:rPr lang="en-US" sz="2400" dirty="0"/>
              <a:t>()` function with a fresh `</a:t>
            </a:r>
            <a:r>
              <a:rPr lang="en-US" sz="2400" dirty="0" err="1"/>
              <a:t>my_state</a:t>
            </a:r>
            <a:r>
              <a:rPr lang="en-US" sz="2400" dirty="0"/>
              <a:t> = [0]`.</a:t>
            </a:r>
          </a:p>
          <a:p>
            <a:endParaRPr lang="en-US" sz="2400" dirty="0"/>
          </a:p>
          <a:p>
            <a:r>
              <a:rPr lang="en-US" sz="2400" dirty="0"/>
              <a:t>Not following? Try following the </a:t>
            </a:r>
            <a:r>
              <a:rPr lang="en-US" sz="2400" dirty="0">
                <a:hlinkClick r:id="rId2"/>
              </a:rPr>
              <a:t>Python Tutor</a:t>
            </a:r>
            <a:r>
              <a:rPr lang="en-US" sz="2400" dirty="0"/>
              <a:t>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41587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Weekly course surveys (optional)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(NEW) </a:t>
            </a:r>
            <a:r>
              <a:rPr lang="en-US" sz="2400" b="1" dirty="0"/>
              <a:t>Weekly course surveys</a:t>
            </a:r>
            <a:r>
              <a:rPr lang="en-US" sz="2400" dirty="0"/>
              <a:t> out on </a:t>
            </a:r>
            <a:r>
              <a:rPr lang="en-US" sz="2400" dirty="0" err="1"/>
              <a:t>Gradescope</a:t>
            </a:r>
            <a:endParaRPr lang="en-US" sz="2400" dirty="0"/>
          </a:p>
          <a:p>
            <a:r>
              <a:rPr lang="en-US" sz="2400" dirty="0"/>
              <a:t> Optional, feel free to skip this.</a:t>
            </a:r>
          </a:p>
          <a:p>
            <a:pPr lvl="1"/>
            <a:r>
              <a:rPr lang="en-US" sz="2400" dirty="0"/>
              <a:t> Incentive: +0.5 bonus points per survey (</a:t>
            </a:r>
            <a:r>
              <a:rPr lang="en-US" sz="2400" b="1" dirty="0"/>
              <a:t>“extra credit”</a:t>
            </a:r>
            <a:r>
              <a:rPr lang="en-US" sz="2400" dirty="0"/>
              <a:t>)</a:t>
            </a:r>
          </a:p>
          <a:p>
            <a:r>
              <a:rPr lang="en-US" sz="2400" dirty="0"/>
              <a:t> These surveys helps us (the course staff) improve the course for the future, and is a great help</a:t>
            </a:r>
          </a:p>
          <a:p>
            <a:r>
              <a:rPr lang="en-US" sz="2400" dirty="0"/>
              <a:t> Each week, will be </a:t>
            </a:r>
            <a:r>
              <a:rPr lang="en-US" sz="2400" b="1" dirty="0"/>
              <a:t>released</a:t>
            </a:r>
            <a:r>
              <a:rPr lang="en-US" sz="2400" dirty="0"/>
              <a:t> on </a:t>
            </a:r>
            <a:r>
              <a:rPr lang="en-US" sz="2400" dirty="0" err="1"/>
              <a:t>Gradescope</a:t>
            </a:r>
            <a:r>
              <a:rPr lang="en-US" sz="2400" dirty="0"/>
              <a:t> at Monday (12:01 AM PST), </a:t>
            </a:r>
            <a:r>
              <a:rPr lang="en-US" sz="2400" b="1" dirty="0"/>
              <a:t>due</a:t>
            </a:r>
            <a:r>
              <a:rPr lang="en-US" sz="2400" dirty="0"/>
              <a:t> on Friday (11:59 PM PST). No late submissions accepted.</a:t>
            </a:r>
          </a:p>
          <a:p>
            <a:r>
              <a:rPr lang="en-US" sz="2400" dirty="0"/>
              <a:t> First one is out on </a:t>
            </a:r>
            <a:r>
              <a:rPr lang="en-US" sz="2400" dirty="0" err="1"/>
              <a:t>Gradescope</a:t>
            </a:r>
            <a:r>
              <a:rPr lang="en-US" sz="2400" dirty="0"/>
              <a:t> now, </a:t>
            </a:r>
            <a:r>
              <a:rPr lang="en-US" sz="2400" dirty="0">
                <a:hlinkClick r:id="rId2"/>
              </a:rPr>
              <a:t>“Course Survey (Week 3)”</a:t>
            </a:r>
            <a:endParaRPr lang="en-US" sz="24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144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B959-BFDB-244F-80C9-A56387CB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state: Bank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651E1-AEAB-9447-8CCE-1AE9F84E6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Use a function to repeatedly withdraw from a bank account that starts with $100.</a:t>
            </a:r>
          </a:p>
          <a:p>
            <a:r>
              <a:rPr lang="en-US" dirty="0"/>
              <a:t> Build our account: </a:t>
            </a:r>
            <a:r>
              <a:rPr lang="en-US" dirty="0">
                <a:latin typeface="Source Code Pro" panose="020B0509030403020204" pitchFamily="49" charset="77"/>
              </a:rPr>
              <a:t>withdraw = </a:t>
            </a:r>
            <a:r>
              <a:rPr lang="en-US" dirty="0" err="1">
                <a:latin typeface="Source Code Pro" panose="020B0509030403020204" pitchFamily="49" charset="77"/>
              </a:rPr>
              <a:t>make_withdraw_account</a:t>
            </a:r>
            <a:r>
              <a:rPr lang="en-US" dirty="0">
                <a:latin typeface="Source Code Pro" panose="020B0509030403020204" pitchFamily="49" charset="77"/>
              </a:rPr>
              <a:t>(100)</a:t>
            </a:r>
          </a:p>
          <a:p>
            <a:r>
              <a:rPr lang="en-US" dirty="0"/>
              <a:t>First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75</a:t>
            </a:r>
          </a:p>
          <a:p>
            <a:r>
              <a:rPr lang="en-US" dirty="0"/>
              <a:t>Second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50</a:t>
            </a:r>
          </a:p>
          <a:p>
            <a:r>
              <a:rPr lang="en-US" dirty="0"/>
              <a:t>Third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withdraw(60)      # 'Insufficient funds'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25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Bank Accounts?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r>
              <a:rPr lang="en-US" sz="2400" dirty="0"/>
              <a:t> </a:t>
            </a: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/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293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Bank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7670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another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7385050" y="1775406"/>
            <a:ext cx="4954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+ 1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01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Here is another implementation. What Would Python Print?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6096000" y="1775406"/>
            <a:ext cx="6243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File "&lt;stdin&gt;", line 4, in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UnboundLocalError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local variable '</a:t>
            </a:r>
            <a:r>
              <a:rPr lang="en-US" sz="20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 referenced before assignment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+ 1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F03E42-C060-9F3D-6057-19D3D5954430}"/>
              </a:ext>
            </a:extLst>
          </p:cNvPr>
          <p:cNvSpPr txBox="1"/>
          <p:nvPr/>
        </p:nvSpPr>
        <p:spPr>
          <a:xfrm>
            <a:off x="533400" y="4304972"/>
            <a:ext cx="107394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Woah. What is going on here?</a:t>
            </a:r>
          </a:p>
          <a:p>
            <a:endParaRPr lang="en-US" sz="2400" dirty="0"/>
          </a:p>
          <a:p>
            <a:r>
              <a:rPr lang="en-US" sz="2400" dirty="0"/>
              <a:t>Due to language design decisions, Python does not let you re-bind variables that exist in parent frames (including the global frame).</a:t>
            </a:r>
          </a:p>
          <a:p>
            <a:endParaRPr lang="en-US" sz="2400" dirty="0"/>
          </a:p>
          <a:p>
            <a:r>
              <a:rPr lang="en-US" sz="2400" dirty="0"/>
              <a:t>For a more detailed explanation straight from the Python3 docs, see </a:t>
            </a:r>
            <a:r>
              <a:rPr lang="en-US" sz="2400" dirty="0">
                <a:hlinkClick r:id="rId2"/>
              </a:rPr>
              <a:t>this link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7988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One way to fix this is to use the nonlocal keyword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0B1B-B07B-56DB-234C-6D3165340649}"/>
              </a:ext>
            </a:extLst>
          </p:cNvPr>
          <p:cNvSpPr txBox="1"/>
          <p:nvPr/>
        </p:nvSpPr>
        <p:spPr>
          <a:xfrm>
            <a:off x="6096000" y="1775406"/>
            <a:ext cx="62436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20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260350" y="1775406"/>
            <a:ext cx="71247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make_counter_v3():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nonlocal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05980-400B-E9AD-B3B5-B03667419501}"/>
              </a:ext>
            </a:extLst>
          </p:cNvPr>
          <p:cNvSpPr txBox="1"/>
          <p:nvPr/>
        </p:nvSpPr>
        <p:spPr>
          <a:xfrm>
            <a:off x="636927" y="4729655"/>
            <a:ext cx="10998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`nonlocal </a:t>
            </a:r>
            <a:r>
              <a:rPr lang="en-US" sz="2400" dirty="0" err="1"/>
              <a:t>my_state</a:t>
            </a:r>
            <a:r>
              <a:rPr lang="en-US" sz="2400" dirty="0"/>
              <a:t>` tells Python that the `</a:t>
            </a:r>
            <a:r>
              <a:rPr lang="en-US" sz="2400" dirty="0" err="1"/>
              <a:t>my_state</a:t>
            </a:r>
            <a:r>
              <a:rPr lang="en-US" sz="2400" dirty="0"/>
              <a:t>` variable refers to a variable in a parent (non-local) frame, and any assignments should modify the variable in the OTHER frame.</a:t>
            </a:r>
          </a:p>
        </p:txBody>
      </p:sp>
    </p:spTree>
    <p:extLst>
      <p:ext uri="{BB962C8B-B14F-4D97-AF65-F5344CB8AC3E}">
        <p14:creationId xmlns:p14="http://schemas.microsoft.com/office/powerpoint/2010/main" val="2759643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There’s an analogous keyword for global vars, `global`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1143219" y="1744628"/>
            <a:ext cx="7124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global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9000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"Before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Before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42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"After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After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9000</a:t>
            </a:r>
          </a:p>
        </p:txBody>
      </p:sp>
    </p:spTree>
    <p:extLst>
      <p:ext uri="{BB962C8B-B14F-4D97-AF65-F5344CB8AC3E}">
        <p14:creationId xmlns:p14="http://schemas.microsoft.com/office/powerpoint/2010/main" val="1224784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Data C88C su24: nonlocal, global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6C8C0-256A-EA27-02CC-A8F62ECBAE72}"/>
              </a:ext>
            </a:extLst>
          </p:cNvPr>
          <p:cNvSpPr txBox="1"/>
          <p:nvPr/>
        </p:nvSpPr>
        <p:spPr>
          <a:xfrm>
            <a:off x="378372" y="1210792"/>
            <a:ext cx="113133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this class (Data C88C Summer 2024), we will NOT be using the Python keywords: `nonlocal`, `global`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assignments/exams, we won’t expect you to use nonlocal/global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But, we will expect you to understand why the below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92355-1C7A-D63B-5229-34C66EA50098}"/>
              </a:ext>
            </a:extLst>
          </p:cNvPr>
          <p:cNvSpPr txBox="1"/>
          <p:nvPr/>
        </p:nvSpPr>
        <p:spPr>
          <a:xfrm>
            <a:off x="840521" y="3642042"/>
            <a:ext cx="5320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+ 1</a:t>
            </a: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CF6B8-63C2-660D-208A-AA5B12A20346}"/>
              </a:ext>
            </a:extLst>
          </p:cNvPr>
          <p:cNvSpPr txBox="1"/>
          <p:nvPr/>
        </p:nvSpPr>
        <p:spPr>
          <a:xfrm>
            <a:off x="5948373" y="3580486"/>
            <a:ext cx="6243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 =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make_counter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counter()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File "&lt;stdin&gt;", line 4, in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count_up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UnboundLocalError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local variable '</a:t>
            </a:r>
            <a:r>
              <a:rPr lang="en-US" sz="20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my_state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 referenced before assignment</a:t>
            </a:r>
          </a:p>
        </p:txBody>
      </p:sp>
    </p:spTree>
    <p:extLst>
      <p:ext uri="{BB962C8B-B14F-4D97-AF65-F5344CB8AC3E}">
        <p14:creationId xmlns:p14="http://schemas.microsoft.com/office/powerpoint/2010/main" val="1427832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(review) What Would Python Print?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1143219" y="1744628"/>
            <a:ext cx="712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9000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"Before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"After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# FILL ME IN</a:t>
            </a:r>
          </a:p>
        </p:txBody>
      </p:sp>
    </p:spTree>
    <p:extLst>
      <p:ext uri="{BB962C8B-B14F-4D97-AF65-F5344CB8AC3E}">
        <p14:creationId xmlns:p14="http://schemas.microsoft.com/office/powerpoint/2010/main" val="3588293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Counters and nonlocal/global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110478"/>
          </a:xfrm>
        </p:spPr>
        <p:txBody>
          <a:bodyPr/>
          <a:lstStyle/>
          <a:p>
            <a:r>
              <a:rPr lang="en-US" dirty="0"/>
              <a:t> (review) What Would Python Print?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E89F5-D2C4-12D2-8488-E8DCED26E0CE}"/>
              </a:ext>
            </a:extLst>
          </p:cNvPr>
          <p:cNvSpPr txBox="1"/>
          <p:nvPr/>
        </p:nvSpPr>
        <p:spPr>
          <a:xfrm>
            <a:off x="1143219" y="1744628"/>
            <a:ext cx="712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fn2():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9000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"Before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fn2()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print(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"After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():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a_global_var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42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17D14B4-E061-C314-79A8-B1D7E960909B}"/>
              </a:ext>
            </a:extLst>
          </p:cNvPr>
          <p:cNvSpPr/>
          <p:nvPr/>
        </p:nvSpPr>
        <p:spPr bwMode="auto">
          <a:xfrm rot="9702316">
            <a:off x="5335291" y="2282847"/>
            <a:ext cx="1765737" cy="26486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3BC23-288B-BDE3-6BB7-C4D04CDE662C}"/>
              </a:ext>
            </a:extLst>
          </p:cNvPr>
          <p:cNvSpPr txBox="1"/>
          <p:nvPr/>
        </p:nvSpPr>
        <p:spPr>
          <a:xfrm>
            <a:off x="7386028" y="1066800"/>
            <a:ext cx="4740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creates a new variable `</a:t>
            </a:r>
            <a:r>
              <a:rPr lang="en-US" sz="2000" dirty="0" err="1"/>
              <a:t>a_global_var</a:t>
            </a:r>
            <a:r>
              <a:rPr lang="en-US" sz="2000" dirty="0"/>
              <a:t>` in the fn2 frame, with value 9000. Notably, this `</a:t>
            </a:r>
            <a:r>
              <a:rPr lang="en-US" sz="2000" dirty="0" err="1"/>
              <a:t>a_global_var</a:t>
            </a:r>
            <a:r>
              <a:rPr lang="en-US" sz="2000" dirty="0"/>
              <a:t>` shadows the `</a:t>
            </a:r>
            <a:r>
              <a:rPr lang="en-US" sz="2000" dirty="0" err="1"/>
              <a:t>a_global_var</a:t>
            </a:r>
            <a:r>
              <a:rPr lang="en-US" sz="2000" dirty="0"/>
              <a:t>` at the global frame.</a:t>
            </a:r>
          </a:p>
          <a:p>
            <a:r>
              <a:rPr lang="en-US" sz="2000" dirty="0"/>
              <a:t>Visualization: </a:t>
            </a:r>
            <a:r>
              <a:rPr lang="en-US" sz="2000" dirty="0">
                <a:hlinkClick r:id="rId2"/>
              </a:rPr>
              <a:t>Python Tutor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875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Mutability</a:t>
            </a:r>
          </a:p>
          <a:p>
            <a:r>
              <a:rPr lang="en-US" sz="2400" dirty="0"/>
              <a:t> Identity (“is” vs “==“)</a:t>
            </a:r>
          </a:p>
          <a:p>
            <a:r>
              <a:rPr lang="en-US" sz="2400" dirty="0"/>
              <a:t> Mutable functions (aka “functions with state”)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04498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overview. 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Mutability</a:t>
            </a:r>
          </a:p>
          <a:p>
            <a:r>
              <a:rPr lang="en-US" sz="2400" dirty="0"/>
              <a:t> Identity (“is” vs “==“)</a:t>
            </a:r>
          </a:p>
          <a:p>
            <a:r>
              <a:rPr lang="en-US" sz="2400" dirty="0"/>
              <a:t> Mutable functions (aka “functions with state”)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9150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F026-2794-6144-8292-B2C738C4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Lists: Example functions of the </a:t>
            </a:r>
            <a:r>
              <a:rPr lang="en-US" dirty="0">
                <a:latin typeface="Source Code Pro" panose="020B0509030403020204" pitchFamily="49" charset="77"/>
              </a:rPr>
              <a:t>list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607F-8DE7-B646-9683-B34A7A0A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70" y="982720"/>
            <a:ext cx="8763000" cy="5257800"/>
          </a:xfrm>
        </p:spPr>
        <p:txBody>
          <a:bodyPr/>
          <a:lstStyle/>
          <a:p>
            <a:r>
              <a:rPr lang="en-US" sz="2000" dirty="0">
                <a:latin typeface="Source Code Pro" panose="020B0509030403020204" pitchFamily="49" charset="77"/>
              </a:rPr>
              <a:t>append() </a:t>
            </a:r>
            <a:r>
              <a:rPr lang="en-US" sz="2000" dirty="0"/>
              <a:t>adds a single element to a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(4)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Try in </a:t>
            </a:r>
            <a:r>
              <a:rPr lang="en-US" sz="2000" dirty="0" err="1">
                <a:hlinkClick r:id="rId2"/>
              </a:rPr>
              <a:t>PythonTutor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Source Code Pro" panose="020B0509030403020204" pitchFamily="49" charset="77"/>
              </a:rPr>
              <a:t>extend()</a:t>
            </a:r>
            <a:r>
              <a:rPr lang="en-US" sz="2000" dirty="0"/>
              <a:t> adds all the elements in one list to another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(4) # 🚫 Error: 4 is not an </a:t>
            </a:r>
            <a:r>
              <a:rPr lang="en-US" sz="2000" dirty="0" err="1">
                <a:latin typeface="Source Code Pro" panose="020B0509030403020204" pitchFamily="49" charset="77"/>
              </a:rPr>
              <a:t>iterable</a:t>
            </a:r>
            <a:r>
              <a:rPr lang="en-US" sz="2000" dirty="0">
                <a:latin typeface="Source Code Pro" panose="020B0509030403020204" pitchFamily="49" charset="77"/>
              </a:rPr>
              <a:t>!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Try in </a:t>
            </a:r>
            <a:r>
              <a:rPr lang="en-US" sz="2000" dirty="0" err="1">
                <a:hlinkClick r:id="rId3"/>
              </a:rPr>
              <a:t>PythonTutor</a:t>
            </a:r>
            <a:r>
              <a:rPr lang="en-US" sz="2000" dirty="0"/>
              <a:t>. (After deleting the bad line)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CACE7-7BF2-28CF-D2BF-3CC42C2F9276}"/>
              </a:ext>
            </a:extLst>
          </p:cNvPr>
          <p:cNvSpPr txBox="1"/>
          <p:nvPr/>
        </p:nvSpPr>
        <p:spPr>
          <a:xfrm>
            <a:off x="2878667" y="516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02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8131-2600-364C-BA7A-2F52F90D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 -- More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2E57-3F94-414D-81C1-CF7C0239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list += [x, y, z] # just like extend.</a:t>
            </a:r>
          </a:p>
          <a:p>
            <a:pPr lvl="1"/>
            <a:r>
              <a:rPr lang="en-US" sz="2400" dirty="0">
                <a:latin typeface="Source Code Pro" panose="020B0509030403020204" pitchFamily="49" charset="77"/>
              </a:rPr>
              <a:t> </a:t>
            </a:r>
            <a:r>
              <a:rPr lang="en-US" sz="2400" dirty="0">
                <a:hlinkClick r:id="rId2"/>
              </a:rPr>
              <a:t>You need to be careful with this one!</a:t>
            </a:r>
            <a:r>
              <a:rPr lang="en-US" sz="2400" dirty="0"/>
              <a:t> It modifies the list.</a:t>
            </a:r>
            <a:endParaRPr lang="en-US" sz="2400" dirty="0">
              <a:effectLst/>
              <a:latin typeface="Source Code Pro" panose="020B0509030403020204" pitchFamily="49" charset="77"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pop()</a:t>
            </a:r>
            <a:r>
              <a:rPr lang="en-US" sz="2400" dirty="0">
                <a:effectLst/>
              </a:rPr>
              <a:t> removes and returns the last element:</a:t>
            </a:r>
            <a:endParaRPr lang="en-US" sz="2400" dirty="0">
              <a:solidFill>
                <a:srgbClr val="FFFFFF"/>
              </a:solidFill>
              <a:effectLst/>
            </a:endParaRP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</a:t>
            </a:r>
            <a:r>
              <a:rPr lang="en-US" sz="2400" dirty="0" err="1">
                <a:effectLst/>
                <a:latin typeface="Source Code Pro" panose="020B0509030403020204" pitchFamily="49" charset="77"/>
              </a:rPr>
              <a:t>s.pop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()</a:t>
            </a: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3"/>
              </a:rPr>
              <a:t>Try in PythonTutor.</a:t>
            </a:r>
            <a:endParaRPr lang="en-US" sz="2400" dirty="0">
              <a:effectLst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remove()</a:t>
            </a:r>
            <a:r>
              <a:rPr lang="en-US" sz="2400" dirty="0">
                <a:effectLst/>
              </a:rPr>
              <a:t> removes the first element equal to the argument: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[6, 2, 4, 8, 4] </a:t>
            </a:r>
          </a:p>
          <a:p>
            <a:pPr marL="168771" lvl="1" indent="0">
              <a:buNone/>
            </a:pPr>
            <a:r>
              <a:rPr lang="en-US" sz="2400" dirty="0" err="1">
                <a:effectLst/>
                <a:latin typeface="Source Code Pro" panose="020B0509030403020204" pitchFamily="49" charset="77"/>
              </a:rPr>
              <a:t>s.remove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(4)</a:t>
            </a:r>
            <a:endParaRPr lang="en-US" sz="2400" u="none" strike="noStrike" dirty="0">
              <a:solidFill>
                <a:srgbClr val="00008B"/>
              </a:solidFill>
              <a:hlinkClick r:id="rId4"/>
            </a:endParaRP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4"/>
              </a:rPr>
              <a:t>Try in PythonTutor.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026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a typeface="Arial"/>
                <a:cs typeface="Arial"/>
                <a:sym typeface="Arial"/>
              </a:rPr>
              <a:t>Mutation makes sharing visible</a:t>
            </a:r>
            <a:endParaRPr dirty="0"/>
          </a:p>
        </p:txBody>
      </p:sp>
      <p:pic>
        <p:nvPicPr>
          <p:cNvPr id="201" name="Google Shape;201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6650" y="1075260"/>
            <a:ext cx="6616700" cy="25577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2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6650" y="3762782"/>
            <a:ext cx="6616700" cy="24372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A34AB-CFCE-8D08-3C75-5CDFA3BDB4B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Python Tutor: Assignments Are References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16EF-7619-9540-96F1-CE540800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Data Inside Immutable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9F31-1BBA-2246-9549-58D5D2BF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 objects can "live" inside immutable objects!</a:t>
            </a:r>
          </a:p>
          <a:p>
            <a:r>
              <a:rPr lang="en-US" dirty="0"/>
              <a:t>An immutable sequence may still change if it contains a mutable value as an element.</a:t>
            </a:r>
          </a:p>
          <a:p>
            <a:r>
              <a:rPr lang="en-US" dirty="0"/>
              <a:t> Be </a:t>
            </a:r>
            <a:r>
              <a:rPr lang="en-US" b="1" dirty="0"/>
              <a:t>very careful,</a:t>
            </a:r>
            <a:r>
              <a:rPr lang="en-US" dirty="0"/>
              <a:t> and probably </a:t>
            </a:r>
            <a:r>
              <a:rPr lang="en-US" b="1" dirty="0"/>
              <a:t>do not </a:t>
            </a:r>
            <a:r>
              <a:rPr lang="en-US" dirty="0"/>
              <a:t>do this!</a:t>
            </a:r>
          </a:p>
          <a:p>
            <a:pPr marL="0" indent="0">
              <a:buNone/>
            </a:pPr>
            <a:endParaRPr lang="en-US" dirty="0"/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 = (1, [2, 3])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t[1][0] = 99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t[1][1] = "Problems"</a:t>
            </a:r>
          </a:p>
          <a:p>
            <a:r>
              <a:rPr lang="en-US" dirty="0">
                <a:hlinkClick r:id="rId2"/>
              </a:rPr>
              <a:t>Try in </a:t>
            </a:r>
            <a:r>
              <a:rPr lang="en-US" dirty="0" err="1">
                <a:hlinkClick r:id="rId2"/>
              </a:rPr>
              <a:t>PythonTutor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00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16EF-7619-9540-96F1-CE540800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vs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9F31-1BBA-2246-9549-58D5D2BFC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241272"/>
          </a:xfrm>
        </p:spPr>
        <p:txBody>
          <a:bodyPr/>
          <a:lstStyle/>
          <a:p>
            <a:r>
              <a:rPr lang="en-US" dirty="0"/>
              <a:t> We know how to use “==“ comparison operator to see if two things have the same </a:t>
            </a:r>
            <a:r>
              <a:rPr lang="en-US" b="1" dirty="0"/>
              <a:t>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BE39C-8C9D-40A1-E451-1EE48CB3BB41}"/>
              </a:ext>
            </a:extLst>
          </p:cNvPr>
          <p:cNvSpPr txBox="1"/>
          <p:nvPr/>
        </p:nvSpPr>
        <p:spPr>
          <a:xfrm>
            <a:off x="1255986" y="2062640"/>
            <a:ext cx="9680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my_name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"eric"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my_name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"eric”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True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EC90C-3B3A-B481-EA46-133085025641}"/>
              </a:ext>
            </a:extLst>
          </p:cNvPr>
          <p:cNvSpPr txBox="1">
            <a:spLocks/>
          </p:cNvSpPr>
          <p:nvPr/>
        </p:nvSpPr>
        <p:spPr bwMode="auto">
          <a:xfrm>
            <a:off x="467913" y="2923978"/>
            <a:ext cx="4305885" cy="256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20548" indent="-120548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289315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8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482192" indent="-9643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 marL="650958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4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843835" indent="-72329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  <a:lvl6pPr marL="103671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588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464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41" indent="-72329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ClrTx/>
            </a:pPr>
            <a:r>
              <a:rPr lang="en-US" dirty="0"/>
              <a:t> With </a:t>
            </a:r>
            <a:r>
              <a:rPr lang="en-US" b="1" dirty="0"/>
              <a:t>mutable objects</a:t>
            </a:r>
            <a:r>
              <a:rPr lang="en-US" dirty="0"/>
              <a:t>, it’s now important to keep track of which </a:t>
            </a:r>
            <a:r>
              <a:rPr lang="en-US" b="1" dirty="0"/>
              <a:t>object</a:t>
            </a:r>
            <a:r>
              <a:rPr lang="en-US" dirty="0"/>
              <a:t> a variable is </a:t>
            </a:r>
            <a:r>
              <a:rPr lang="en-US" b="1" dirty="0"/>
              <a:t>referencing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9FAF51-3973-8629-558B-C9E9697C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76" y="2983379"/>
            <a:ext cx="7109019" cy="298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66982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3630</Words>
  <Application>Microsoft Office PowerPoint</Application>
  <PresentationFormat>Widescreen</PresentationFormat>
  <Paragraphs>454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Source Code Pro Medium</vt:lpstr>
      <vt:lpstr>Consolas</vt:lpstr>
      <vt:lpstr>Times New Roman</vt:lpstr>
      <vt:lpstr>Open Sans Light</vt:lpstr>
      <vt:lpstr>Roboto</vt:lpstr>
      <vt:lpstr>FreightSans Pro Medium</vt:lpstr>
      <vt:lpstr>FreightMicro Pro Light</vt:lpstr>
      <vt:lpstr>Arial</vt:lpstr>
      <vt:lpstr>Open Sans ExtraBold</vt:lpstr>
      <vt:lpstr>Source Code Pro</vt:lpstr>
      <vt:lpstr>FreightMicro Pro Medium</vt:lpstr>
      <vt:lpstr>FreightMicro Pro Book</vt:lpstr>
      <vt:lpstr>3_Main C88C</vt:lpstr>
      <vt:lpstr>Lecture:  Mutable Data</vt:lpstr>
      <vt:lpstr>Announcements</vt:lpstr>
      <vt:lpstr>Announcements: Weekly course surveys (optional)</vt:lpstr>
      <vt:lpstr>Lecture overview</vt:lpstr>
      <vt:lpstr>Mutating Lists: Example functions of the list class</vt:lpstr>
      <vt:lpstr>Mutating Lists -- More Functions!</vt:lpstr>
      <vt:lpstr>Mutation makes sharing visible</vt:lpstr>
      <vt:lpstr>Mutable Data Inside Immutable Objects</vt:lpstr>
      <vt:lpstr>Equality vs Identity</vt:lpstr>
      <vt:lpstr>Equality vs Identity</vt:lpstr>
      <vt:lpstr>Copies, 'is' and '=='</vt:lpstr>
      <vt:lpstr>What is the meaning of  is?</vt:lpstr>
      <vt:lpstr>What is the meaning of  is?</vt:lpstr>
      <vt:lpstr>Python’s `id()` function</vt:lpstr>
      <vt:lpstr>Passing Data Into Functions</vt:lpstr>
      <vt:lpstr>Learning Objectives</vt:lpstr>
      <vt:lpstr>Mutating Arguments</vt:lpstr>
      <vt:lpstr>Understanding Python: What should we return?</vt:lpstr>
      <vt:lpstr>Functions that Mutate vs Return New Objects</vt:lpstr>
      <vt:lpstr>Python Gotcha's: a += b and a = a + b</vt:lpstr>
      <vt:lpstr>Mutable Functions</vt:lpstr>
      <vt:lpstr>Learning Objectives</vt:lpstr>
      <vt:lpstr>Putting it all together: a Counter</vt:lpstr>
      <vt:lpstr>Putting it all together: a Counter</vt:lpstr>
      <vt:lpstr>Putting it all together: a Counter</vt:lpstr>
      <vt:lpstr>Putting it all together: a Counter</vt:lpstr>
      <vt:lpstr>Putting it all together: a Counter</vt:lpstr>
      <vt:lpstr>Putting it all together: a Counter</vt:lpstr>
      <vt:lpstr>Putting it all together: a Counter</vt:lpstr>
      <vt:lpstr>Functions with state: Bank account</vt:lpstr>
      <vt:lpstr>How Do We Implement Bank Accounts?</vt:lpstr>
      <vt:lpstr>Implementing Bank Accounts</vt:lpstr>
      <vt:lpstr>Aside: Counters and nonlocal/global</vt:lpstr>
      <vt:lpstr>Aside: Counters and nonlocal/global</vt:lpstr>
      <vt:lpstr>Aside: Counters and nonlocal/global</vt:lpstr>
      <vt:lpstr>Aside: Counters and nonlocal/global</vt:lpstr>
      <vt:lpstr>In Data C88C su24: nonlocal, global</vt:lpstr>
      <vt:lpstr>Aside: Counters and nonlocal/global</vt:lpstr>
      <vt:lpstr>Aside: Counters and nonlocal/global</vt:lpstr>
      <vt:lpstr>Lecture overview.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Mutability</dc:title>
  <dc:creator>Michael Ball</dc:creator>
  <cp:lastModifiedBy>Eric Kim</cp:lastModifiedBy>
  <cp:revision>183</cp:revision>
  <cp:lastPrinted>2022-03-30T19:53:28Z</cp:lastPrinted>
  <dcterms:created xsi:type="dcterms:W3CDTF">2020-10-19T19:57:13Z</dcterms:created>
  <dcterms:modified xsi:type="dcterms:W3CDTF">2024-07-02T18:54:30Z</dcterms:modified>
</cp:coreProperties>
</file>